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iQdAT7ZwCwY9q4EXpwunBtwGAi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73F4F3-16AB-48ED-9052-83557FA1BB9D}">
  <a:tblStyle styleId="{D073F4F3-16AB-48ED-9052-83557FA1BB9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225b6b14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225b6b14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b225b6b145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225b6b145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225b6b145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b225b6b145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225b6b145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225b6b145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b225b6b145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225b6b145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b225b6b145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225b6b14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225b6b14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b225b6b14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225b6b145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225b6b145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b225b6b145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225b6b145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225b6b145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b225b6b145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225b6b14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225b6b14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b225b6b145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225b6b145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225b6b145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b225b6b145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225b6b14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225b6b14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b225b6b145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225b6b145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225b6b145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b225b6b145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225b6b145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225b6b145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b225b6b145_1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225b6b145_0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225b6b145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b225b6b145_0_3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縦書きテキスト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コンテンツ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79"/>
            <a:ext cx="91440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000">
                <a:latin typeface="Montserrat"/>
                <a:ea typeface="Montserrat"/>
                <a:cs typeface="Montserrat"/>
                <a:sym typeface="Montserrat"/>
              </a:rPr>
              <a:t>Long/Short Global Macro Strategies with Target Betas using the 3-Factor Model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970800" y="5675550"/>
            <a:ext cx="50688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FE630: Portfolio Theory &amp; Applications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Papa Momar Ndiaye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Theo Dimitrasopoulos - Msc. FE ‘21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Yuki Homma - MSc - FE ‘21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b225b6b14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422875"/>
            <a:ext cx="11220450" cy="5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gb225b6b145_0_124"/>
          <p:cNvGraphicFramePr/>
          <p:nvPr/>
        </p:nvGraphicFramePr>
        <p:xfrm>
          <a:off x="124300" y="7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{D073F4F3-16AB-48ED-9052-83557FA1BB9D}</a:tableStyleId>
              </a:tblPr>
              <a:tblGrid>
                <a:gridCol w="1706200"/>
                <a:gridCol w="1706200"/>
                <a:gridCol w="1706200"/>
                <a:gridCol w="1706200"/>
                <a:gridCol w="1706200"/>
                <a:gridCol w="1706200"/>
              </a:tblGrid>
              <a:tr h="4382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S^{120}_{120}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S^{120}_{120}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S^{120}_{120}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S^{120}_{120}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SPY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0.5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2.0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Cumulative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0.73646339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0.816788729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0.855882611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0.8603305972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0.940681933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Arith</a:t>
                      </a:r>
                      <a:r>
                        <a:rPr b="1" lang="en-US" sz="1000"/>
                        <a:t>metic</a:t>
                      </a:r>
                      <a:r>
                        <a:rPr b="1" lang="en-US" sz="1000"/>
                        <a:t> Mean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0.3579855855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0.4564976012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0.5157330126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0.5564083247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-0.009393771313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Geom</a:t>
                      </a:r>
                      <a:r>
                        <a:rPr b="1" lang="en-US" sz="1000"/>
                        <a:t>etric</a:t>
                      </a:r>
                      <a:r>
                        <a:rPr b="1" lang="en-US" sz="1000"/>
                        <a:t> Mean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-0.3057086843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-0.2022929221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-0.1555736226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-0.1503932938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-0.06114272804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Minimum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-84.19510194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-81.22947619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-77.24028534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-79.11109333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-24.6119145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Max 10-day Drawdown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-0.6032860645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-0.6161731668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-0.6302079224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-0.6452691786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-0.2494830051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Volatility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1.133071613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1.129775095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1.141422733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1.172451833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0.322236709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Sharpe Ratio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0.2629891899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0.3509526833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0.3992675103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0.4233933633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-0.215350298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Kurtosis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3.642023535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3.332574593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3.091148133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2.950269252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7.822812725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Skew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-0.3745675113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-0.3717771494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-0.3459306225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-0.2886996979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0.3942604103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-187.5472831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-186.9923502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-188.332592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-191.7896885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-44.27004428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(Daily)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-11.64411322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-11.57041485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-11.66789068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-11.97441528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-3.355975603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-184.1095955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-182.944322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-184.4855502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-189.3321297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-53.06263339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-290.9369938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-288.0490885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-287.0504959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-290.1420382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-77.65164134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b="4759" l="0" r="0" t="4759"/>
          <a:stretch/>
        </p:blipFill>
        <p:spPr>
          <a:xfrm>
            <a:off x="4363626" y="128712"/>
            <a:ext cx="3464738" cy="30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4">
            <a:alphaModFix/>
          </a:blip>
          <a:srcRect b="4759" l="0" r="0" t="4759"/>
          <a:stretch/>
        </p:blipFill>
        <p:spPr>
          <a:xfrm>
            <a:off x="8418637" y="137000"/>
            <a:ext cx="3445963" cy="303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5">
            <a:alphaModFix/>
          </a:blip>
          <a:srcRect b="4759" l="0" r="0" t="4759"/>
          <a:stretch/>
        </p:blipFill>
        <p:spPr>
          <a:xfrm>
            <a:off x="170050" y="3545607"/>
            <a:ext cx="3633749" cy="320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8"/>
          <p:cNvPicPr preferRelativeResize="0"/>
          <p:nvPr/>
        </p:nvPicPr>
        <p:blipFill rotWithShape="1">
          <a:blip r:embed="rId6">
            <a:alphaModFix/>
          </a:blip>
          <a:srcRect b="4759" l="0" r="0" t="4759"/>
          <a:stretch/>
        </p:blipFill>
        <p:spPr>
          <a:xfrm>
            <a:off x="4248260" y="3518402"/>
            <a:ext cx="3695490" cy="325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7">
            <a:alphaModFix/>
          </a:blip>
          <a:srcRect b="4759" l="0" r="0" t="4759"/>
          <a:stretch/>
        </p:blipFill>
        <p:spPr>
          <a:xfrm>
            <a:off x="8293863" y="3518379"/>
            <a:ext cx="3695501" cy="325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050" y="79875"/>
            <a:ext cx="3235311" cy="315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63" y="326000"/>
            <a:ext cx="11895674" cy="62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gb225b6b145_0_133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{D073F4F3-16AB-48ED-9052-83557FA1BB9D}</a:tableStyleId>
              </a:tblPr>
              <a:tblGrid>
                <a:gridCol w="1691075"/>
                <a:gridCol w="1691075"/>
                <a:gridCol w="1691075"/>
                <a:gridCol w="1691075"/>
                <a:gridCol w="1691075"/>
                <a:gridCol w="1691075"/>
                <a:gridCol w="1691075"/>
              </a:tblGrid>
              <a:tr h="4355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-1.0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-0.5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0.5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2.0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Cumulative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0.7038249566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0.7667284917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0.8320816025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0.8613093203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0.9033088004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0.9426963675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Arithmetic Mean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-0.006903515592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0.07101297157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0.1525617143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0.1922896859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0.2512071147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0.3108289568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Geometric Mean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-0.3509789915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-0.2654814669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-0.1837571965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-0.149257009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-0.1016701332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-0.05900406982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Minimum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-58.3098973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-57.61298546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-56.75884551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-56.50015281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-58.41400425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-61.24821035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Max 10-day Drawdown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-0.5113769333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-0.5017049687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-0.4816313596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-0.4710039311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-0.4615612453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-0.4536859255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Volatility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0.8268760054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0.8174668964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0.8164393417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0.8224658049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0.8359259639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0.8558305531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Sharpe Ratio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-0.08091118276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0.01347207039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0.1133724327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0.160845211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0.2287369013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0.2930824985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Kurtosis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2.62037538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2.390598161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2.060063734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1.871975271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1.722667336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1.673768117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Skew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0.01426702133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-0.02485490134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-0.1038542311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-0.1316656605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-0.1403161439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-0.1335467279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-131.3443914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-130.6450286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-132.3268987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-134.0117951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-136.3059907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-139.1351318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(Daily)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-8.60472583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-8.475676577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-8.432367462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-8.479169375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-8.595628004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-8.778846067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-136.0526613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-134.0122135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-133.3274362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-134.0674395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-135.9088121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-138.805744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-187.5621103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-186.7664879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-188.8864708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-189.8282298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-191.3275242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-194.2755738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b225b6b145_1_52"/>
          <p:cNvPicPr preferRelativeResize="0"/>
          <p:nvPr/>
        </p:nvPicPr>
        <p:blipFill rotWithShape="1">
          <a:blip r:embed="rId3">
            <a:alphaModFix/>
          </a:blip>
          <a:srcRect b="4759" l="0" r="0" t="4759"/>
          <a:stretch/>
        </p:blipFill>
        <p:spPr>
          <a:xfrm>
            <a:off x="4363626" y="128712"/>
            <a:ext cx="3464738" cy="30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b225b6b145_1_52"/>
          <p:cNvPicPr preferRelativeResize="0"/>
          <p:nvPr/>
        </p:nvPicPr>
        <p:blipFill rotWithShape="1">
          <a:blip r:embed="rId4">
            <a:alphaModFix/>
          </a:blip>
          <a:srcRect b="4759" l="0" r="0" t="4759"/>
          <a:stretch/>
        </p:blipFill>
        <p:spPr>
          <a:xfrm>
            <a:off x="8418637" y="137000"/>
            <a:ext cx="3445963" cy="303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b225b6b145_1_52"/>
          <p:cNvPicPr preferRelativeResize="0"/>
          <p:nvPr/>
        </p:nvPicPr>
        <p:blipFill rotWithShape="1">
          <a:blip r:embed="rId5">
            <a:alphaModFix/>
          </a:blip>
          <a:srcRect b="4759" l="0" r="0" t="4759"/>
          <a:stretch/>
        </p:blipFill>
        <p:spPr>
          <a:xfrm>
            <a:off x="170050" y="3545607"/>
            <a:ext cx="3633749" cy="320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b225b6b145_1_52"/>
          <p:cNvPicPr preferRelativeResize="0"/>
          <p:nvPr/>
        </p:nvPicPr>
        <p:blipFill rotWithShape="1">
          <a:blip r:embed="rId6">
            <a:alphaModFix/>
          </a:blip>
          <a:srcRect b="4759" l="0" r="0" t="4759"/>
          <a:stretch/>
        </p:blipFill>
        <p:spPr>
          <a:xfrm>
            <a:off x="4248260" y="3518402"/>
            <a:ext cx="3695490" cy="325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b225b6b145_1_52"/>
          <p:cNvPicPr preferRelativeResize="0"/>
          <p:nvPr/>
        </p:nvPicPr>
        <p:blipFill rotWithShape="1">
          <a:blip r:embed="rId7">
            <a:alphaModFix/>
          </a:blip>
          <a:srcRect b="4759" l="0" r="0" t="4759"/>
          <a:stretch/>
        </p:blipFill>
        <p:spPr>
          <a:xfrm>
            <a:off x="8293863" y="3518379"/>
            <a:ext cx="3695501" cy="325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b225b6b145_1_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050" y="79875"/>
            <a:ext cx="3235311" cy="315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b225b6b14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6550"/>
            <a:ext cx="11683399" cy="60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gb225b6b145_0_196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{D073F4F3-16AB-48ED-9052-83557FA1BB9D}</a:tableStyleId>
              </a:tblPr>
              <a:tblGrid>
                <a:gridCol w="1968075"/>
                <a:gridCol w="1968075"/>
                <a:gridCol w="1968075"/>
                <a:gridCol w="1968075"/>
                <a:gridCol w="1968075"/>
                <a:gridCol w="1968075"/>
              </a:tblGrid>
              <a:tr h="4341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S^{60}_{120}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S^{60}_{120}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S^{60}_{120}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S^{60}_{120}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S^{60}_{120}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-0.5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0.5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2.0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Cumulative Return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0.5553667608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0.558071371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0.5679071643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0.5734710604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0.5769060634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Arithmetic Mean Return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-0.1637589279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-0.1458532662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-0.131796943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-0.1188306911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-0.1069565543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Geometric Mean Return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-0.5874353096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-0.5825885444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-0.5651575463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-0.555429885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-0.5494711043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Minimum Return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-142.6342431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-161.3001361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-156.9348675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-154.4640715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-149.6649849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Max 10-day Drawdown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-0.6462274739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-0.7081028043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-0.6931496916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-0.684532362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-0.6684441685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Volatility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0.9021101545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0.8977719883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0.8968152818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0.9014297998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0.9108438979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Sharpe Ratio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-0.2480394737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-0.2292934831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-0.2138644901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-0.1983855993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-0.183298757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Kurtosis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13.77176559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15.54847366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13.54356336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12.1542404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10.27208515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Skew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-0.1363561228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-0.8161371754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-0.8338865528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-0.8533796185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-0.7982940149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mVaR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-127.8128603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-140.1270254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-143.9214955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-147.5469313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-151.1939907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(Daily)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-9.450126422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-9.397834354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-9.382259238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-9.42507742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-9.518262323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-149.4196183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-148.5928082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-148.346544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-149.0235588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-150.4969415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CVaR (Annual)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-201.4706347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-203.1483457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-205.2004395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-208.2543362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-212.405187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b225b6b145_0_32"/>
          <p:cNvPicPr preferRelativeResize="0"/>
          <p:nvPr/>
        </p:nvPicPr>
        <p:blipFill rotWithShape="1">
          <a:blip r:embed="rId3">
            <a:alphaModFix/>
          </a:blip>
          <a:srcRect b="4759" l="0" r="0" t="4759"/>
          <a:stretch/>
        </p:blipFill>
        <p:spPr>
          <a:xfrm>
            <a:off x="4363626" y="264937"/>
            <a:ext cx="3464738" cy="30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b225b6b145_0_32"/>
          <p:cNvPicPr preferRelativeResize="0"/>
          <p:nvPr/>
        </p:nvPicPr>
        <p:blipFill rotWithShape="1">
          <a:blip r:embed="rId4">
            <a:alphaModFix/>
          </a:blip>
          <a:srcRect b="4759" l="0" r="0" t="4759"/>
          <a:stretch/>
        </p:blipFill>
        <p:spPr>
          <a:xfrm>
            <a:off x="8446275" y="273225"/>
            <a:ext cx="3445963" cy="303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b225b6b145_0_32"/>
          <p:cNvPicPr preferRelativeResize="0"/>
          <p:nvPr/>
        </p:nvPicPr>
        <p:blipFill rotWithShape="1">
          <a:blip r:embed="rId5">
            <a:alphaModFix/>
          </a:blip>
          <a:srcRect b="4759" l="0" r="0" t="4759"/>
          <a:stretch/>
        </p:blipFill>
        <p:spPr>
          <a:xfrm>
            <a:off x="268000" y="3484282"/>
            <a:ext cx="3633749" cy="320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b225b6b145_0_32"/>
          <p:cNvPicPr preferRelativeResize="0"/>
          <p:nvPr/>
        </p:nvPicPr>
        <p:blipFill rotWithShape="1">
          <a:blip r:embed="rId6">
            <a:alphaModFix/>
          </a:blip>
          <a:srcRect b="4759" l="0" r="0" t="4759"/>
          <a:stretch/>
        </p:blipFill>
        <p:spPr>
          <a:xfrm>
            <a:off x="4248260" y="3457077"/>
            <a:ext cx="3695490" cy="325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b225b6b145_0_32"/>
          <p:cNvPicPr preferRelativeResize="0"/>
          <p:nvPr/>
        </p:nvPicPr>
        <p:blipFill rotWithShape="1">
          <a:blip r:embed="rId7">
            <a:alphaModFix/>
          </a:blip>
          <a:srcRect b="4759" l="0" r="0" t="4759"/>
          <a:stretch/>
        </p:blipFill>
        <p:spPr>
          <a:xfrm>
            <a:off x="8321513" y="3457054"/>
            <a:ext cx="3695501" cy="325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b225b6b145_0_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8000" y="216100"/>
            <a:ext cx="3235311" cy="315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b225b6b145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463"/>
            <a:ext cx="12039599" cy="628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French Fama 3-Factor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Investment Universe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Investment Strategy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Performance &amp; Risk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Results &amp; Discussion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2"/>
          <p:cNvSpPr txBox="1"/>
          <p:nvPr>
            <p:ph type="title"/>
          </p:nvPr>
        </p:nvSpPr>
        <p:spPr>
          <a:xfrm>
            <a:off x="2286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gb225b6b145_0_241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{D073F4F3-16AB-48ED-9052-83557FA1BB9D}</a:tableStyleId>
              </a:tblPr>
              <a:tblGrid>
                <a:gridCol w="1678100"/>
                <a:gridCol w="1678100"/>
                <a:gridCol w="1678100"/>
                <a:gridCol w="1678100"/>
                <a:gridCol w="1678100"/>
                <a:gridCol w="1678100"/>
                <a:gridCol w="1678100"/>
              </a:tblGrid>
              <a:tr h="431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S^{60}_{60}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-1.0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-0.5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0.5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2.0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Cumulative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1.041899145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1.087125637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1.172987357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1.168001753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1.127540151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1.060278154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Arithmetic Mean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0.240331755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0.276763196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0.358681199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0.366752594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0.349975966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0.311975903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Geometric Mean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0.041048518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0.083551142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0.159604717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0.155342628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0.120067225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0.058538136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Minimum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-35.90343875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-36.72202874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-38.28023416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-39.07246013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-39.86178331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-40.5601187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Max 10-day Drawdown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-0.237699886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-0.229337086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-0.231797355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-0.250072726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-0.271701973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-0.293250135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Volatility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0.626279825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0.616297481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0.625828776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0.645298121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0.673079961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0.706537882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Sharpe Ratio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0.287941184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0.351718452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0.477257056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0.475365701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0.430819491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0.356634668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Kurtosis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2.01029752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1.74328629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1.280176574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1.058690717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0.904508114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0.902851883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Skew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-0.508998364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-0.581595011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-0.564820723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-0.505594858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-0.462955639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-0.438913216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-107.7097597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-107.2505628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-108.7273024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-111.4081878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-115.8564144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-121.5141174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(Daily)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-6.419036128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-6.30061755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-6.367004102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-6.566314513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-6.862038748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-7.22530044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-101.4938727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-99.62151062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-100.6711742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-103.8225485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-108.4983592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-114.2420309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-156.3241663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-153.1822187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-149.8899093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-149.5382186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-152.9183858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-162.7805688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b225b6b145_0_53"/>
          <p:cNvPicPr preferRelativeResize="0"/>
          <p:nvPr/>
        </p:nvPicPr>
        <p:blipFill rotWithShape="1">
          <a:blip r:embed="rId3">
            <a:alphaModFix/>
          </a:blip>
          <a:srcRect b="4759" l="0" r="0" t="4759"/>
          <a:stretch/>
        </p:blipFill>
        <p:spPr>
          <a:xfrm>
            <a:off x="4363625" y="264937"/>
            <a:ext cx="3464738" cy="30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b225b6b145_0_53"/>
          <p:cNvPicPr preferRelativeResize="0"/>
          <p:nvPr/>
        </p:nvPicPr>
        <p:blipFill rotWithShape="1">
          <a:blip r:embed="rId4">
            <a:alphaModFix/>
          </a:blip>
          <a:srcRect b="4759" l="0" r="0" t="4759"/>
          <a:stretch/>
        </p:blipFill>
        <p:spPr>
          <a:xfrm>
            <a:off x="8446265" y="330337"/>
            <a:ext cx="3445963" cy="303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b225b6b145_0_53"/>
          <p:cNvPicPr preferRelativeResize="0"/>
          <p:nvPr/>
        </p:nvPicPr>
        <p:blipFill rotWithShape="1">
          <a:blip r:embed="rId5">
            <a:alphaModFix/>
          </a:blip>
          <a:srcRect b="4759" l="0" r="0" t="4759"/>
          <a:stretch/>
        </p:blipFill>
        <p:spPr>
          <a:xfrm>
            <a:off x="239296" y="3362244"/>
            <a:ext cx="3633749" cy="320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b225b6b145_0_53"/>
          <p:cNvPicPr preferRelativeResize="0"/>
          <p:nvPr/>
        </p:nvPicPr>
        <p:blipFill rotWithShape="1">
          <a:blip r:embed="rId6">
            <a:alphaModFix/>
          </a:blip>
          <a:srcRect b="4759" l="0" r="0" t="4759"/>
          <a:stretch/>
        </p:blipFill>
        <p:spPr>
          <a:xfrm>
            <a:off x="4363615" y="3335039"/>
            <a:ext cx="3695490" cy="325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b225b6b145_0_53"/>
          <p:cNvPicPr preferRelativeResize="0"/>
          <p:nvPr/>
        </p:nvPicPr>
        <p:blipFill rotWithShape="1">
          <a:blip r:embed="rId7">
            <a:alphaModFix/>
          </a:blip>
          <a:srcRect b="4759" l="0" r="0" t="4759"/>
          <a:stretch/>
        </p:blipFill>
        <p:spPr>
          <a:xfrm>
            <a:off x="8321500" y="3335017"/>
            <a:ext cx="3695501" cy="325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b225b6b145_0_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9300" y="216100"/>
            <a:ext cx="3235311" cy="315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225b6b145_1_8"/>
          <p:cNvSpPr txBox="1"/>
          <p:nvPr>
            <p:ph type="title"/>
          </p:nvPr>
        </p:nvSpPr>
        <p:spPr>
          <a:xfrm>
            <a:off x="2286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Results &amp; Discussion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b225b6b145_1_8"/>
          <p:cNvSpPr txBox="1"/>
          <p:nvPr/>
        </p:nvSpPr>
        <p:spPr>
          <a:xfrm>
            <a:off x="669550" y="1533025"/>
            <a:ext cx="996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Top Performers: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Pre-Housing Crisis, S^120_120(β = 0.5): low drawdown and large Sharpe Ratio.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During the Subprime Crisis, S^120_120(β = 2): highest return and low volatility.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Post-Housing Crisis, S^60_60(β = 2): largest Sharpe ratio and highest cumulative return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period before COVID-19, S^60_120(β = 1.5): highest return with the lowest volatility.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During COVID-19, S^90_120(β = -1.0) was the best performer (</a:t>
            </a:r>
            <a:r>
              <a:rPr i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target beta is to be expected, as a fully de-correlated portfolio performs better than the market when the latter is under stress).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Portfolio sensitivity to beta terms: not a clear relationship,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Returns have a significant relationship to the estimation terms,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Term structure also plays an important role, but less so than the estimation terms,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first day of each lookback period affects strategy returns.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474944" y="1750469"/>
            <a:ext cx="11199314" cy="5918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01" name="Google Shape;101;p3"/>
          <p:cNvSpPr txBox="1"/>
          <p:nvPr>
            <p:ph idx="2" type="body"/>
          </p:nvPr>
        </p:nvSpPr>
        <p:spPr>
          <a:xfrm>
            <a:off x="576197" y="5946687"/>
            <a:ext cx="11135639" cy="616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4527100" y="3272838"/>
            <a:ext cx="2870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Anomalies: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Size effect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Leverage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book-to-market ratio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E/P(inverse of P/E)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5749447" y="2594976"/>
            <a:ext cx="426000" cy="60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739009" y="4826696"/>
            <a:ext cx="426000" cy="60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475989" y="1405003"/>
            <a:ext cx="147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538617" y="5588696"/>
            <a:ext cx="454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French Fama 3-Factor Model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3"/>
          <p:cNvSpPr txBox="1"/>
          <p:nvPr>
            <p:ph type="title"/>
          </p:nvPr>
        </p:nvSpPr>
        <p:spPr>
          <a:xfrm>
            <a:off x="2286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Fama French 3-Factor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2286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Investment Universe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228596" y="1255207"/>
            <a:ext cx="62703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CurrencyShares Euro Trust (FXE)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iShares MSCI Japan Index (EWJ)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SPDR GOLD Trust (GLD)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Powershares NAASDAQ-100 Trust (QQQ)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SPDR S&amp;P 500 (SPY)</a:t>
            </a:r>
            <a:r>
              <a:rPr baseline="30000" lang="en-US" sz="1400"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aseline="30000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iShares Lehman Short Treasury Bond (SHV)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PowerShares DB Agriculture Fund (DBA)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United States Oil Fund LP (USO)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SPDR S&amp;P Biontech (XBI)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iShares S&amp;P Latin America 40 Index (ILF)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iShares MSCI Pacific ex-Japan Index Fund (EPP)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SPDR DJ Euro Stoxx 50 (FEZ)</a:t>
            </a:r>
            <a:br>
              <a:rPr lang="en-US" sz="1400">
                <a:latin typeface="Montserrat"/>
                <a:ea typeface="Montserrat"/>
                <a:cs typeface="Montserrat"/>
                <a:sym typeface="Montserrat"/>
              </a:rPr>
            </a:b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US" sz="1400">
                <a:latin typeface="Montserrat"/>
                <a:ea typeface="Montserrat"/>
                <a:cs typeface="Montserrat"/>
                <a:sym typeface="Montserrat"/>
              </a:rPr>
              <a:t>* SPY is the analysis benchmark</a:t>
            </a:r>
            <a:endParaRPr i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4"/>
          <p:cNvSpPr txBox="1"/>
          <p:nvPr>
            <p:ph idx="2" type="body"/>
          </p:nvPr>
        </p:nvSpPr>
        <p:spPr>
          <a:xfrm>
            <a:off x="7040730" y="1619095"/>
            <a:ext cx="4208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March 22, 2007 - October 30, 2020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7040730" y="1081225"/>
            <a:ext cx="46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Investment 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Horizon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7040725" y="2412225"/>
            <a:ext cx="512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 Regimes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7040725" y="2935425"/>
            <a:ext cx="51225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Housing Crisis: March 3, 2008 - September 10,  2010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COVID-19 Pandemic: March 9, 2020 - Present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7040725" y="4021950"/>
            <a:ext cx="512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Analysis Periods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7040725" y="4545150"/>
            <a:ext cx="51225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March 22, 2007 - March 3, 2008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March 3, 2008 - September 10,  2010 (Housing Crisis)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September 10, 2010 - January 1, 2015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January 1, 2015 - March 9, 2020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March 9, 2020 - Present (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COVID-19 Pandemic)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7040725" y="1619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β^{m}_{T} = -1.0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β^{m}_{T} = -0.5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β^{m}_{T} = 0.5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β^{m}_{T} = 1.0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β^{m}_{T} = 1.5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β^{m}_{T} = 2.0</a:t>
            </a:r>
            <a:endParaRPr/>
          </a:p>
        </p:txBody>
      </p:sp>
      <p:sp>
        <p:nvSpPr>
          <p:cNvPr id="126" name="Google Shape;126;p5"/>
          <p:cNvSpPr txBox="1"/>
          <p:nvPr>
            <p:ph type="title"/>
          </p:nvPr>
        </p:nvSpPr>
        <p:spPr>
          <a:xfrm>
            <a:off x="2286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Investment Strategy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838203" y="1719325"/>
            <a:ext cx="38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" y="4619100"/>
            <a:ext cx="3578374" cy="10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7040730" y="1081225"/>
            <a:ext cx="46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Target Betas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228605" y="1081225"/>
            <a:ext cx="46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Lookbacks: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28600" y="1619100"/>
            <a:ext cx="18933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S_{60}^{60}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S_{120}^{60}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S_{60}^{90}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S_{120}^{90}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S_{60}^{120}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S_{120}^{120}</a:t>
            </a:r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228605" y="3913950"/>
            <a:ext cx="46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 Function: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228600" y="1599647"/>
            <a:ext cx="5181600" cy="28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Cumulative Return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Annual Arithmetic/Geometric Mean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Annual Min Return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Max 10-day Drawdown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Sharpe Ratio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Skew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Kurtosis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6"/>
          <p:cNvSpPr txBox="1"/>
          <p:nvPr>
            <p:ph idx="2" type="body"/>
          </p:nvPr>
        </p:nvSpPr>
        <p:spPr>
          <a:xfrm>
            <a:off x="5562600" y="1587121"/>
            <a:ext cx="51816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Volatility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Daily VaR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Annual VaR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Modified VaR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Annual CVaR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Skewness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en-US" sz="1400">
                <a:latin typeface="Montserrat"/>
                <a:ea typeface="Montserrat"/>
                <a:cs typeface="Montserrat"/>
                <a:sym typeface="Montserrat"/>
              </a:rPr>
              <a:t>Kurtosis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228603" y="1255188"/>
            <a:ext cx="300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5562594" y="1255195"/>
            <a:ext cx="230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Risk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6"/>
          <p:cNvSpPr txBox="1"/>
          <p:nvPr>
            <p:ph type="title"/>
          </p:nvPr>
        </p:nvSpPr>
        <p:spPr>
          <a:xfrm>
            <a:off x="2286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Performance &amp; Risk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b225b6b145_1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86" y="329513"/>
            <a:ext cx="11882226" cy="61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b225b6b145_1_72"/>
          <p:cNvSpPr txBox="1"/>
          <p:nvPr/>
        </p:nvSpPr>
        <p:spPr>
          <a:xfrm rot="-613721">
            <a:off x="6487407" y="216370"/>
            <a:ext cx="1150485" cy="240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</a:rPr>
              <a:t>Before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gb225b6b145_0_333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{D073F4F3-16AB-48ED-9052-83557FA1BB9D}</a:tableStyleId>
              </a:tblPr>
              <a:tblGrid>
                <a:gridCol w="1701875"/>
                <a:gridCol w="1701875"/>
                <a:gridCol w="1701875"/>
                <a:gridCol w="1701875"/>
                <a:gridCol w="1701875"/>
                <a:gridCol w="1701875"/>
              </a:tblGrid>
              <a:tr h="4470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$S^{120}_{120}$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$S^{120}_{120}$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$S^{120}_{120}$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$S^{120}_{120}$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SPY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0.5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1.5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β = </a:t>
                      </a:r>
                      <a:r>
                        <a:rPr b="1" lang="en-US" sz="1000"/>
                        <a:t>2.0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Cumulative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5.176351992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4.892516087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4.744144629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4.485051749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0.964412341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Arithmetic Mean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1.891994238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1.836191775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1.813920231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1.768169502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-0.02135688757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Geometric Mean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1.649518563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1.592759023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1.561769172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1.505263562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-0.03623371019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Minimum Return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-52.35153712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-54.72030433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-57.10126549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-59.46562173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-7.408435644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Max 10-day Drawdown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-0.2843867236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-0.2708501173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-0.2627068501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-0.2609310004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-0.07481043119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Volatility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0.6983530589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0.6989272858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0.7108232901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0.7247090876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0.172296237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Sharpe Ratio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2.623306671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2.541311251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2.467449021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2.357041648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-0.4721919002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Kurtosis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6.255009432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6.642518352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6.892797617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6.767124314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0.4724578531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Skew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0.23339572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0.1792846962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0.1522951731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0.06608290081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-0.2775126259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-89.38283429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-90.37688512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-92.45191576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-96.75683945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-29.64524056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(Daily)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-6.50814666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-6.536441309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-6.669103676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-6.831857471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-1.800934954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-102.902834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-103.3502116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-105.4477878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-108.0211513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-28.47528186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CVaR (Annual)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-147.2696124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-148.2404085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-152.2498555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-157.5936754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-40.17965124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066" y="258185"/>
            <a:ext cx="2996752" cy="291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2740" y="188180"/>
            <a:ext cx="3227356" cy="314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2343" y="211623"/>
            <a:ext cx="3140595" cy="305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9063" y="3457792"/>
            <a:ext cx="3146019" cy="306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24346" y="3502059"/>
            <a:ext cx="3251219" cy="316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56828" y="3484125"/>
            <a:ext cx="3048107" cy="296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2020-12-19T02:53:34Z</dcterms:created>
  <dc:creator>Yuki Homma</dc:creator>
</cp:coreProperties>
</file>